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Ex2.xml" ContentType="application/vnd.ms-office.chartex+xml"/>
  <Override PartName="/ppt/charts/style3.xml" ContentType="application/vnd.ms-office.chartstyle+xml"/>
  <Override PartName="/ppt/charts/colors3.xml" ContentType="application/vnd.ms-office.chartcolorstyle+xml"/>
  <Override PartName="/ppt/charts/chart2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3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4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5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357" r:id="rId3"/>
    <p:sldId id="359" r:id="rId4"/>
    <p:sldId id="363" r:id="rId5"/>
    <p:sldId id="358" r:id="rId6"/>
    <p:sldId id="361" r:id="rId7"/>
    <p:sldId id="362" r:id="rId8"/>
    <p:sldId id="398" r:id="rId9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Good Practices" id="{96219DD6-3C30-471A-BFEE-3CC87B8142B0}">
          <p14:sldIdLst>
            <p14:sldId id="258"/>
            <p14:sldId id="357"/>
            <p14:sldId id="359"/>
            <p14:sldId id="363"/>
            <p14:sldId id="358"/>
            <p14:sldId id="361"/>
            <p14:sldId id="362"/>
            <p14:sldId id="39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0" autoAdjust="0"/>
    <p:restoredTop sz="94660"/>
  </p:normalViewPr>
  <p:slideViewPr>
    <p:cSldViewPr snapToGrid="0">
      <p:cViewPr varScale="1">
        <p:scale>
          <a:sx n="59" d="100"/>
          <a:sy n="59" d="100"/>
        </p:scale>
        <p:origin x="34" y="13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1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m/d/yyyy</c:formatCode>
                <c:ptCount val="8"/>
                <c:pt idx="0">
                  <c:v>51136</c:v>
                </c:pt>
                <c:pt idx="1">
                  <c:v>51167</c:v>
                </c:pt>
                <c:pt idx="2">
                  <c:v>51196</c:v>
                </c:pt>
                <c:pt idx="3">
                  <c:v>51227</c:v>
                </c:pt>
                <c:pt idx="4">
                  <c:v>51257</c:v>
                </c:pt>
                <c:pt idx="5">
                  <c:v>51288</c:v>
                </c:pt>
                <c:pt idx="6">
                  <c:v>51318</c:v>
                </c:pt>
                <c:pt idx="7">
                  <c:v>51349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  <c:pt idx="6">
                  <c:v>3.5</c:v>
                </c:pt>
                <c:pt idx="7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78-42FC-8C3C-55BF1A8256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m/d/yyyy</c:formatCode>
                <c:ptCount val="8"/>
                <c:pt idx="0">
                  <c:v>51136</c:v>
                </c:pt>
                <c:pt idx="1">
                  <c:v>51167</c:v>
                </c:pt>
                <c:pt idx="2">
                  <c:v>51196</c:v>
                </c:pt>
                <c:pt idx="3">
                  <c:v>51227</c:v>
                </c:pt>
                <c:pt idx="4">
                  <c:v>51257</c:v>
                </c:pt>
                <c:pt idx="5">
                  <c:v>51288</c:v>
                </c:pt>
                <c:pt idx="6">
                  <c:v>51318</c:v>
                </c:pt>
                <c:pt idx="7">
                  <c:v>51349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78-42FC-8C3C-55BF1A8256B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m/d/yyyy</c:formatCode>
                <c:ptCount val="8"/>
                <c:pt idx="0">
                  <c:v>51136</c:v>
                </c:pt>
                <c:pt idx="1">
                  <c:v>51167</c:v>
                </c:pt>
                <c:pt idx="2">
                  <c:v>51196</c:v>
                </c:pt>
                <c:pt idx="3">
                  <c:v>51227</c:v>
                </c:pt>
                <c:pt idx="4">
                  <c:v>51257</c:v>
                </c:pt>
                <c:pt idx="5">
                  <c:v>51288</c:v>
                </c:pt>
                <c:pt idx="6">
                  <c:v>51318</c:v>
                </c:pt>
                <c:pt idx="7">
                  <c:v>51349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78-42FC-8C3C-55BF1A8256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0911439"/>
        <c:axId val="400913935"/>
      </c:barChart>
      <c:dateAx>
        <c:axId val="400911439"/>
        <c:scaling>
          <c:orientation val="minMax"/>
        </c:scaling>
        <c:delete val="0"/>
        <c:axPos val="b"/>
        <c:numFmt formatCode="m/d/yyyy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913935"/>
        <c:crosses val="autoZero"/>
        <c:auto val="1"/>
        <c:lblOffset val="100"/>
        <c:baseTimeUnit val="months"/>
      </c:dateAx>
      <c:valAx>
        <c:axId val="4009139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9114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  <c:pt idx="6">
                  <c:v>Category 7</c:v>
                </c:pt>
                <c:pt idx="7">
                  <c:v>Category 8</c:v>
                </c:pt>
                <c:pt idx="8">
                  <c:v>Category 9</c:v>
                </c:pt>
                <c:pt idx="9">
                  <c:v>Category 10</c:v>
                </c:pt>
                <c:pt idx="10">
                  <c:v>Category 11</c:v>
                </c:pt>
                <c:pt idx="11">
                  <c:v>Category 12</c:v>
                </c:pt>
                <c:pt idx="12">
                  <c:v>Category 13</c:v>
                </c:pt>
                <c:pt idx="13">
                  <c:v>Category 14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21</c:v>
                </c:pt>
                <c:pt idx="1">
                  <c:v>49</c:v>
                </c:pt>
                <c:pt idx="2">
                  <c:v>1</c:v>
                </c:pt>
                <c:pt idx="3">
                  <c:v>52</c:v>
                </c:pt>
                <c:pt idx="4">
                  <c:v>45</c:v>
                </c:pt>
                <c:pt idx="5">
                  <c:v>31</c:v>
                </c:pt>
                <c:pt idx="6">
                  <c:v>58</c:v>
                </c:pt>
                <c:pt idx="7">
                  <c:v>22</c:v>
                </c:pt>
                <c:pt idx="8">
                  <c:v>53</c:v>
                </c:pt>
                <c:pt idx="9">
                  <c:v>36</c:v>
                </c:pt>
                <c:pt idx="10">
                  <c:v>26</c:v>
                </c:pt>
                <c:pt idx="11">
                  <c:v>29</c:v>
                </c:pt>
                <c:pt idx="12">
                  <c:v>16</c:v>
                </c:pt>
                <c:pt idx="1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B1-498A-BDD3-7E88FC16A8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00892719"/>
        <c:axId val="400883151"/>
      </c:barChart>
      <c:catAx>
        <c:axId val="4008927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883151"/>
        <c:crosses val="autoZero"/>
        <c:auto val="1"/>
        <c:lblAlgn val="ctr"/>
        <c:lblOffset val="100"/>
        <c:noMultiLvlLbl val="0"/>
      </c:catAx>
      <c:valAx>
        <c:axId val="4008831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892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Category 3</c:v>
                </c:pt>
                <c:pt idx="1">
                  <c:v>Category 14</c:v>
                </c:pt>
                <c:pt idx="2">
                  <c:v>Category 13</c:v>
                </c:pt>
                <c:pt idx="3">
                  <c:v>Category 1</c:v>
                </c:pt>
                <c:pt idx="4">
                  <c:v>Category 8</c:v>
                </c:pt>
                <c:pt idx="5">
                  <c:v>Category 11</c:v>
                </c:pt>
                <c:pt idx="6">
                  <c:v>Category 12</c:v>
                </c:pt>
                <c:pt idx="7">
                  <c:v>Category 6</c:v>
                </c:pt>
                <c:pt idx="8">
                  <c:v>Category 10</c:v>
                </c:pt>
                <c:pt idx="9">
                  <c:v>Category 5</c:v>
                </c:pt>
                <c:pt idx="10">
                  <c:v>Category 2</c:v>
                </c:pt>
                <c:pt idx="11">
                  <c:v>Category 4</c:v>
                </c:pt>
                <c:pt idx="12">
                  <c:v>Category 9</c:v>
                </c:pt>
                <c:pt idx="13">
                  <c:v>Category 7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21</c:v>
                </c:pt>
                <c:pt idx="4">
                  <c:v>22</c:v>
                </c:pt>
                <c:pt idx="5">
                  <c:v>26</c:v>
                </c:pt>
                <c:pt idx="6">
                  <c:v>29</c:v>
                </c:pt>
                <c:pt idx="7">
                  <c:v>31</c:v>
                </c:pt>
                <c:pt idx="8">
                  <c:v>36</c:v>
                </c:pt>
                <c:pt idx="9">
                  <c:v>45</c:v>
                </c:pt>
                <c:pt idx="10">
                  <c:v>49</c:v>
                </c:pt>
                <c:pt idx="11">
                  <c:v>52</c:v>
                </c:pt>
                <c:pt idx="12">
                  <c:v>53</c:v>
                </c:pt>
                <c:pt idx="1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B1-498A-BDD3-7E88FC16A8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00892719"/>
        <c:axId val="400883151"/>
      </c:barChart>
      <c:catAx>
        <c:axId val="4008927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883151"/>
        <c:crosses val="autoZero"/>
        <c:auto val="1"/>
        <c:lblAlgn val="ctr"/>
        <c:lblOffset val="100"/>
        <c:noMultiLvlLbl val="0"/>
      </c:catAx>
      <c:valAx>
        <c:axId val="4008831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892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F9E-439C-94FC-3A978469B29C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9E-439C-94FC-3A978469B29C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F9E-439C-94FC-3A978469B29C}"/>
              </c:ext>
            </c:extLst>
          </c:dPt>
          <c:dLbls>
            <c:dLbl>
              <c:idx val="1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F9E-439C-94FC-3A978469B29C}"/>
                </c:ext>
              </c:extLst>
            </c:dLbl>
            <c:dLbl>
              <c:idx val="12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F9E-439C-94FC-3A978469B29C}"/>
                </c:ext>
              </c:extLst>
            </c:dLbl>
            <c:dLbl>
              <c:idx val="13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F9E-439C-94FC-3A978469B2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Category 3</c:v>
                </c:pt>
                <c:pt idx="1">
                  <c:v>Category 14</c:v>
                </c:pt>
                <c:pt idx="2">
                  <c:v>Category 13</c:v>
                </c:pt>
                <c:pt idx="3">
                  <c:v>Category 1</c:v>
                </c:pt>
                <c:pt idx="4">
                  <c:v>Category 8</c:v>
                </c:pt>
                <c:pt idx="5">
                  <c:v>Category 11</c:v>
                </c:pt>
                <c:pt idx="6">
                  <c:v>Category 12</c:v>
                </c:pt>
                <c:pt idx="7">
                  <c:v>Category 6</c:v>
                </c:pt>
                <c:pt idx="8">
                  <c:v>Category 10</c:v>
                </c:pt>
                <c:pt idx="9">
                  <c:v>Category 5</c:v>
                </c:pt>
                <c:pt idx="10">
                  <c:v>Category 2</c:v>
                </c:pt>
                <c:pt idx="11">
                  <c:v>Category 4</c:v>
                </c:pt>
                <c:pt idx="12">
                  <c:v>Category 9</c:v>
                </c:pt>
                <c:pt idx="13">
                  <c:v>Category 7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21</c:v>
                </c:pt>
                <c:pt idx="4">
                  <c:v>22</c:v>
                </c:pt>
                <c:pt idx="5">
                  <c:v>26</c:v>
                </c:pt>
                <c:pt idx="6">
                  <c:v>29</c:v>
                </c:pt>
                <c:pt idx="7">
                  <c:v>31</c:v>
                </c:pt>
                <c:pt idx="8">
                  <c:v>36</c:v>
                </c:pt>
                <c:pt idx="9">
                  <c:v>45</c:v>
                </c:pt>
                <c:pt idx="10">
                  <c:v>49</c:v>
                </c:pt>
                <c:pt idx="11">
                  <c:v>52</c:v>
                </c:pt>
                <c:pt idx="12">
                  <c:v>53</c:v>
                </c:pt>
                <c:pt idx="1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B1-498A-BDD3-7E88FC16A8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00892719"/>
        <c:axId val="400883151"/>
      </c:barChart>
      <c:catAx>
        <c:axId val="4008927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883151"/>
        <c:crosses val="autoZero"/>
        <c:auto val="1"/>
        <c:lblAlgn val="ctr"/>
        <c:lblOffset val="100"/>
        <c:noMultiLvlLbl val="0"/>
      </c:catAx>
      <c:valAx>
        <c:axId val="4008831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5875">
            <a:solidFill>
              <a:schemeClr val="accent1">
                <a:shade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892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Category 3</c:v>
                </c:pt>
                <c:pt idx="1">
                  <c:v>Category 14</c:v>
                </c:pt>
                <c:pt idx="2">
                  <c:v>Category 13</c:v>
                </c:pt>
                <c:pt idx="3">
                  <c:v>Category 1</c:v>
                </c:pt>
                <c:pt idx="4">
                  <c:v>Category 8</c:v>
                </c:pt>
                <c:pt idx="5">
                  <c:v>Category 11</c:v>
                </c:pt>
                <c:pt idx="6">
                  <c:v>Category 12</c:v>
                </c:pt>
                <c:pt idx="7">
                  <c:v>Category 6</c:v>
                </c:pt>
                <c:pt idx="8">
                  <c:v>Category 10</c:v>
                </c:pt>
                <c:pt idx="9">
                  <c:v>Category 5</c:v>
                </c:pt>
                <c:pt idx="10">
                  <c:v>Category 2</c:v>
                </c:pt>
                <c:pt idx="11">
                  <c:v>Category 4</c:v>
                </c:pt>
                <c:pt idx="12">
                  <c:v>Category 9</c:v>
                </c:pt>
                <c:pt idx="13">
                  <c:v>Category 7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21</c:v>
                </c:pt>
                <c:pt idx="4">
                  <c:v>22</c:v>
                </c:pt>
                <c:pt idx="5">
                  <c:v>26</c:v>
                </c:pt>
                <c:pt idx="6">
                  <c:v>29</c:v>
                </c:pt>
                <c:pt idx="7">
                  <c:v>31</c:v>
                </c:pt>
                <c:pt idx="8">
                  <c:v>36</c:v>
                </c:pt>
                <c:pt idx="9">
                  <c:v>45</c:v>
                </c:pt>
                <c:pt idx="10">
                  <c:v>49</c:v>
                </c:pt>
                <c:pt idx="11">
                  <c:v>52</c:v>
                </c:pt>
                <c:pt idx="12">
                  <c:v>53</c:v>
                </c:pt>
                <c:pt idx="1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B1-498A-BDD3-7E88FC16A8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00892719"/>
        <c:axId val="400883151"/>
      </c:barChart>
      <c:catAx>
        <c:axId val="40089271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883151"/>
        <c:crosses val="autoZero"/>
        <c:auto val="1"/>
        <c:lblAlgn val="ctr"/>
        <c:lblOffset val="100"/>
        <c:noMultiLvlLbl val="0"/>
      </c:catAx>
      <c:valAx>
        <c:axId val="40088315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00892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270</cx:pt>
        </cx:lvl>
      </cx:numDim>
    </cx:data>
  </cx:chartData>
  <cx:chart>
    <cx:plotArea>
      <cx:plotAreaRegion>
        <cx:series layoutId="waterfall" uniqueId="{71171398-7F97-43F4-B119-0D77D19EFDF6}">
          <cx:tx>
            <cx:txData>
              <cx:f>Sheet1!$B$1</cx:f>
              <cx:v>Series1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7"/>
            </cx:subtotals>
          </cx:layoutPr>
        </cx:series>
      </cx:plotAreaRegion>
      <cx:axis id="0">
        <cx:catScaling gapWidth="0.5"/>
        <cx:tickLabels/>
      </cx:axis>
      <cx:axis id="1">
        <cx:valScaling/>
        <cx:majorGridlines/>
        <cx:tickLabels/>
      </cx:axis>
    </cx:plotArea>
    <cx:legend pos="t" align="ctr" overlay="0"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endParaRPr lang="en-US" sz="1197" b="0" i="0" u="none" strike="noStrike" baseline="0">
            <a:solidFill>
              <a:prstClr val="black">
                <a:lumMod val="65000"/>
                <a:lumOff val="35000"/>
              </a:prstClr>
            </a:solidFill>
            <a:latin typeface="Calibri" panose="020F0502020204030204"/>
          </a:endParaRPr>
        </a:p>
      </cx:txPr>
    </cx:legend>
  </cx:chart>
  <cx:fmtOvrs>
    <cx:fmtOvr idx="0">
      <cx:spPr>
        <a:solidFill>
          <a:srgbClr val="00B050"/>
        </a:solidFill>
      </cx:spPr>
    </cx:fmtOvr>
    <cx:fmtOvr idx="1">
      <cx:spPr>
        <a:solidFill>
          <a:srgbClr val="FF0000"/>
        </a:solidFill>
      </cx:spPr>
    </cx:fmtOvr>
  </cx:fmtOvrs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100</cx:pt>
          <cx:pt idx="1">20</cx:pt>
          <cx:pt idx="2">50</cx:pt>
          <cx:pt idx="3">-40</cx:pt>
          <cx:pt idx="4">130</cx:pt>
          <cx:pt idx="5">-60</cx:pt>
          <cx:pt idx="6">70</cx:pt>
          <cx:pt idx="7">270</cx:pt>
        </cx:lvl>
      </cx:numDim>
    </cx:data>
  </cx:chartData>
  <cx:chart>
    <cx:plotArea>
      <cx:plotAreaRegion>
        <cx:series layoutId="waterfall" uniqueId="{71171398-7F97-43F4-B119-0D77D19EFDF6}">
          <cx:tx>
            <cx:txData>
              <cx:f>Sheet1!$B$1</cx:f>
              <cx:v>Series1</cx:v>
            </cx:txData>
          </cx:tx>
          <cx:dataLabels pos="outEnd">
            <cx:visibility seriesName="0" categoryName="0" value="1"/>
          </cx:dataLabels>
          <cx:dataId val="0"/>
          <cx:layoutPr>
            <cx:subtotals>
              <cx:idx val="0"/>
              <cx:idx val="7"/>
            </cx:subtotals>
          </cx:layoutPr>
        </cx:series>
      </cx:plotAreaRegion>
      <cx:axis id="0">
        <cx:catScaling gapWidth="0.5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F5D69D-AC57-EC51-5570-349598B18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280" y="256135"/>
            <a:ext cx="3986068" cy="998226"/>
          </a:xfrm>
          <a:prstGeom prst="rect">
            <a:avLst/>
          </a:prstGeom>
        </p:spPr>
      </p:pic>
      <p:pic>
        <p:nvPicPr>
          <p:cNvPr id="7" name="Graphic 6" descr="Table with solid fill">
            <a:extLst>
              <a:ext uri="{FF2B5EF4-FFF2-40B4-BE49-F238E27FC236}">
                <a16:creationId xmlns:a16="http://schemas.microsoft.com/office/drawing/2014/main" id="{56B1884C-FB62-EC2C-1E11-FEAFB79B62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63142" y="3089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424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614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4029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9753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140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20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6611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actice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74800" y="1191419"/>
            <a:ext cx="9042400" cy="4475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8034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038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517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7388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6557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02.08.2022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304114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4/relationships/chartEx" Target="../charts/chartEx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06397-654E-AA14-5E20-E823B82B8E8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68400" y="495300"/>
            <a:ext cx="4053840" cy="342900"/>
          </a:xfrm>
        </p:spPr>
        <p:txBody>
          <a:bodyPr>
            <a:normAutofit/>
          </a:bodyPr>
          <a:lstStyle/>
          <a:p>
            <a:r>
              <a:rPr lang="en-US" sz="2000" dirty="0"/>
              <a:t>Good practice#1 - Text orientation</a:t>
            </a:r>
            <a:endParaRPr lang="pl-PL" sz="2000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F323B924-5683-0E92-D0E7-A529993264F3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1046480" y="1443990"/>
          <a:ext cx="6586538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A14D2AE-8F2D-CF26-C8BC-148865C43E45}"/>
              </a:ext>
            </a:extLst>
          </p:cNvPr>
          <p:cNvSpPr txBox="1"/>
          <p:nvPr/>
        </p:nvSpPr>
        <p:spPr>
          <a:xfrm>
            <a:off x="8280250" y="1707596"/>
            <a:ext cx="2788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Make text smaller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5C3DE7-0C69-EC39-C43B-B8A03CE9060D}"/>
              </a:ext>
            </a:extLst>
          </p:cNvPr>
          <p:cNvSpPr txBox="1"/>
          <p:nvPr/>
        </p:nvSpPr>
        <p:spPr>
          <a:xfrm>
            <a:off x="8280249" y="2166887"/>
            <a:ext cx="35831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Select “Horizontal” again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BB331A-662C-8022-FDC2-3E63DCD31CAF}"/>
              </a:ext>
            </a:extLst>
          </p:cNvPr>
          <p:cNvSpPr txBox="1"/>
          <p:nvPr/>
        </p:nvSpPr>
        <p:spPr>
          <a:xfrm>
            <a:off x="8280248" y="2626178"/>
            <a:ext cx="3062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Consider the format 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9E033C-3C4D-4E6B-1C82-071012541B1A}"/>
              </a:ext>
            </a:extLst>
          </p:cNvPr>
          <p:cNvSpPr txBox="1"/>
          <p:nvPr/>
        </p:nvSpPr>
        <p:spPr>
          <a:xfrm>
            <a:off x="8280247" y="3087843"/>
            <a:ext cx="3007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Consider a bar chart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9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6C977B3-3EA0-C64C-622B-054FB8E9ED11}"/>
              </a:ext>
            </a:extLst>
          </p:cNvPr>
          <p:cNvGrpSpPr/>
          <p:nvPr/>
        </p:nvGrpSpPr>
        <p:grpSpPr>
          <a:xfrm>
            <a:off x="519682" y="2413392"/>
            <a:ext cx="3059296" cy="702823"/>
            <a:chOff x="8121640" y="1024354"/>
            <a:chExt cx="3059296" cy="702823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A5D4CC0-A459-327E-B385-59287A142DA8}"/>
                </a:ext>
              </a:extLst>
            </p:cNvPr>
            <p:cNvSpPr txBox="1"/>
            <p:nvPr/>
          </p:nvSpPr>
          <p:spPr>
            <a:xfrm>
              <a:off x="8121640" y="1024354"/>
              <a:ext cx="3058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Low to high (good on maps)</a:t>
              </a:r>
              <a:endPara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D8247FC7-4FD9-E4D7-3781-FCCAD9705F7C}"/>
                </a:ext>
              </a:extLst>
            </p:cNvPr>
            <p:cNvSpPr/>
            <p:nvPr/>
          </p:nvSpPr>
          <p:spPr>
            <a:xfrm>
              <a:off x="8122280" y="1384277"/>
              <a:ext cx="3058656" cy="342900"/>
            </a:xfrm>
            <a:prstGeom prst="rect">
              <a:avLst/>
            </a:prstGeom>
            <a:gradFill flip="none" rotWithShape="1">
              <a:gsLst>
                <a:gs pos="0">
                  <a:srgbClr val="E2F2E6"/>
                </a:gs>
                <a:gs pos="100000">
                  <a:srgbClr val="1C5D6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B937477-DFAE-2310-F8BB-AA8BE50C693D}"/>
              </a:ext>
            </a:extLst>
          </p:cNvPr>
          <p:cNvGrpSpPr/>
          <p:nvPr/>
        </p:nvGrpSpPr>
        <p:grpSpPr>
          <a:xfrm>
            <a:off x="520002" y="3540854"/>
            <a:ext cx="3058656" cy="745647"/>
            <a:chOff x="8121640" y="2025072"/>
            <a:chExt cx="3058656" cy="74564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B214269-F82B-7C9E-8916-0AC00C0ACFC7}"/>
                </a:ext>
              </a:extLst>
            </p:cNvPr>
            <p:cNvSpPr txBox="1"/>
            <p:nvPr/>
          </p:nvSpPr>
          <p:spPr>
            <a:xfrm>
              <a:off x="8121640" y="2025072"/>
              <a:ext cx="3058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Sequential</a:t>
              </a:r>
              <a:endPara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77C1145-EF51-8EE9-18D2-23001A95AC05}"/>
                </a:ext>
              </a:extLst>
            </p:cNvPr>
            <p:cNvSpPr/>
            <p:nvPr/>
          </p:nvSpPr>
          <p:spPr>
            <a:xfrm>
              <a:off x="8121640" y="2389719"/>
              <a:ext cx="381000" cy="381000"/>
            </a:xfrm>
            <a:prstGeom prst="rect">
              <a:avLst/>
            </a:prstGeom>
            <a:solidFill>
              <a:srgbClr val="113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0739307-5AE6-F776-F318-CE77AF7DB30B}"/>
                </a:ext>
              </a:extLst>
            </p:cNvPr>
            <p:cNvSpPr/>
            <p:nvPr/>
          </p:nvSpPr>
          <p:spPr>
            <a:xfrm>
              <a:off x="8567916" y="2389719"/>
              <a:ext cx="381000" cy="381000"/>
            </a:xfrm>
            <a:prstGeom prst="rect">
              <a:avLst/>
            </a:prstGeom>
            <a:solidFill>
              <a:srgbClr val="205D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54C4411-ABE0-9DFE-4C8B-42E122596EBE}"/>
                </a:ext>
              </a:extLst>
            </p:cNvPr>
            <p:cNvSpPr/>
            <p:nvPr/>
          </p:nvSpPr>
          <p:spPr>
            <a:xfrm>
              <a:off x="9014192" y="2389719"/>
              <a:ext cx="381000" cy="381000"/>
            </a:xfrm>
            <a:prstGeom prst="rect">
              <a:avLst/>
            </a:prstGeom>
            <a:solidFill>
              <a:srgbClr val="4186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F8E718E1-844F-286D-9C3A-53864C517B44}"/>
                </a:ext>
              </a:extLst>
            </p:cNvPr>
            <p:cNvSpPr/>
            <p:nvPr/>
          </p:nvSpPr>
          <p:spPr>
            <a:xfrm>
              <a:off x="9460468" y="2389719"/>
              <a:ext cx="381000" cy="381000"/>
            </a:xfrm>
            <a:prstGeom prst="rect">
              <a:avLst/>
            </a:prstGeom>
            <a:solidFill>
              <a:srgbClr val="81AB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1A2D96E-4D0A-D178-4D86-98B1BAE8D287}"/>
                </a:ext>
              </a:extLst>
            </p:cNvPr>
            <p:cNvSpPr/>
            <p:nvPr/>
          </p:nvSpPr>
          <p:spPr>
            <a:xfrm>
              <a:off x="9906744" y="2389719"/>
              <a:ext cx="381000" cy="381000"/>
            </a:xfrm>
            <a:prstGeom prst="rect">
              <a:avLst/>
            </a:prstGeom>
            <a:solidFill>
              <a:srgbClr val="B1C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F4711E58-DCE4-B096-FCCD-79D2BAFE9044}"/>
                </a:ext>
              </a:extLst>
            </p:cNvPr>
            <p:cNvSpPr/>
            <p:nvPr/>
          </p:nvSpPr>
          <p:spPr>
            <a:xfrm>
              <a:off x="10353020" y="2389719"/>
              <a:ext cx="381000" cy="381000"/>
            </a:xfrm>
            <a:prstGeom prst="rect">
              <a:avLst/>
            </a:prstGeom>
            <a:solidFill>
              <a:srgbClr val="DAE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9D08A1C3-8D67-34C5-42FD-DACC86F2A14F}"/>
                </a:ext>
              </a:extLst>
            </p:cNvPr>
            <p:cNvSpPr/>
            <p:nvPr/>
          </p:nvSpPr>
          <p:spPr>
            <a:xfrm>
              <a:off x="10799296" y="2389719"/>
              <a:ext cx="381000" cy="381000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AAFEB80-C6FE-57AF-3DAA-8DB012E9701C}"/>
              </a:ext>
            </a:extLst>
          </p:cNvPr>
          <p:cNvGrpSpPr/>
          <p:nvPr/>
        </p:nvGrpSpPr>
        <p:grpSpPr>
          <a:xfrm>
            <a:off x="4566672" y="2703261"/>
            <a:ext cx="3058656" cy="764947"/>
            <a:chOff x="8121640" y="3151733"/>
            <a:chExt cx="3058656" cy="764947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452EDE6-9BC7-03B8-051C-A3143D473818}"/>
                </a:ext>
              </a:extLst>
            </p:cNvPr>
            <p:cNvSpPr txBox="1"/>
            <p:nvPr/>
          </p:nvSpPr>
          <p:spPr>
            <a:xfrm>
              <a:off x="8121640" y="3151733"/>
              <a:ext cx="3058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Temperature</a:t>
              </a:r>
              <a:endPara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31701ED3-C558-9BFB-52F1-4DF50840EB16}"/>
                </a:ext>
              </a:extLst>
            </p:cNvPr>
            <p:cNvSpPr/>
            <p:nvPr/>
          </p:nvSpPr>
          <p:spPr>
            <a:xfrm>
              <a:off x="8121640" y="3535680"/>
              <a:ext cx="381000" cy="381000"/>
            </a:xfrm>
            <a:prstGeom prst="rect">
              <a:avLst/>
            </a:prstGeom>
            <a:solidFill>
              <a:srgbClr val="980D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16E831B-6499-80D9-E375-551F6ACF72E4}"/>
                </a:ext>
              </a:extLst>
            </p:cNvPr>
            <p:cNvSpPr/>
            <p:nvPr/>
          </p:nvSpPr>
          <p:spPr>
            <a:xfrm>
              <a:off x="8567916" y="3535680"/>
              <a:ext cx="381000" cy="381000"/>
            </a:xfrm>
            <a:prstGeom prst="rect">
              <a:avLst/>
            </a:prstGeom>
            <a:solidFill>
              <a:srgbClr val="E56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511AFEB1-9557-038E-4213-2EBB9574DA4B}"/>
                </a:ext>
              </a:extLst>
            </p:cNvPr>
            <p:cNvSpPr/>
            <p:nvPr/>
          </p:nvSpPr>
          <p:spPr>
            <a:xfrm>
              <a:off x="9014192" y="3535680"/>
              <a:ext cx="381000" cy="381000"/>
            </a:xfrm>
            <a:prstGeom prst="rect">
              <a:avLst/>
            </a:prstGeom>
            <a:solidFill>
              <a:srgbClr val="F2D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A3F9DFE-A027-F4F6-22D7-BC1CA5420E4E}"/>
                </a:ext>
              </a:extLst>
            </p:cNvPr>
            <p:cNvSpPr/>
            <p:nvPr/>
          </p:nvSpPr>
          <p:spPr>
            <a:xfrm>
              <a:off x="9460468" y="3535680"/>
              <a:ext cx="381000" cy="381000"/>
            </a:xfrm>
            <a:prstGeom prst="rect">
              <a:avLst/>
            </a:prstGeom>
            <a:solidFill>
              <a:srgbClr val="DCEA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588A89DA-1E2E-E80A-6E13-CBF935122151}"/>
                </a:ext>
              </a:extLst>
            </p:cNvPr>
            <p:cNvSpPr/>
            <p:nvPr/>
          </p:nvSpPr>
          <p:spPr>
            <a:xfrm>
              <a:off x="9906744" y="3535680"/>
              <a:ext cx="381000" cy="381000"/>
            </a:xfrm>
            <a:prstGeom prst="rect">
              <a:avLst/>
            </a:prstGeom>
            <a:solidFill>
              <a:srgbClr val="7BA7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813E3F40-528E-7574-085F-D777A3AA0FC7}"/>
                </a:ext>
              </a:extLst>
            </p:cNvPr>
            <p:cNvSpPr/>
            <p:nvPr/>
          </p:nvSpPr>
          <p:spPr>
            <a:xfrm>
              <a:off x="10353020" y="3535680"/>
              <a:ext cx="381000" cy="381000"/>
            </a:xfrm>
            <a:prstGeom prst="rect">
              <a:avLst/>
            </a:prstGeom>
            <a:solidFill>
              <a:srgbClr val="4B7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23B4883-54EA-FE46-F1B2-0F77173A6227}"/>
                </a:ext>
              </a:extLst>
            </p:cNvPr>
            <p:cNvSpPr/>
            <p:nvPr/>
          </p:nvSpPr>
          <p:spPr>
            <a:xfrm>
              <a:off x="10799296" y="3535680"/>
              <a:ext cx="381000" cy="381000"/>
            </a:xfrm>
            <a:prstGeom prst="rect">
              <a:avLst/>
            </a:prstGeom>
            <a:solidFill>
              <a:srgbClr val="3334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4709FDD5-41E7-C553-AF57-2CACA99D919D}"/>
              </a:ext>
            </a:extLst>
          </p:cNvPr>
          <p:cNvGrpSpPr/>
          <p:nvPr/>
        </p:nvGrpSpPr>
        <p:grpSpPr>
          <a:xfrm>
            <a:off x="8108287" y="2342272"/>
            <a:ext cx="3058656" cy="750332"/>
            <a:chOff x="8121640" y="4293017"/>
            <a:chExt cx="3058656" cy="750332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0A4DB38-840F-F119-33BA-F1817A047E00}"/>
                </a:ext>
              </a:extLst>
            </p:cNvPr>
            <p:cNvSpPr txBox="1"/>
            <p:nvPr/>
          </p:nvSpPr>
          <p:spPr>
            <a:xfrm>
              <a:off x="8121640" y="4293017"/>
              <a:ext cx="3058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Increase, neutral, decrease</a:t>
              </a:r>
              <a:endPara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BF6948A-3C52-1F26-8750-782C51301C9B}"/>
                </a:ext>
              </a:extLst>
            </p:cNvPr>
            <p:cNvSpPr/>
            <p:nvPr/>
          </p:nvSpPr>
          <p:spPr>
            <a:xfrm>
              <a:off x="9014192" y="4662349"/>
              <a:ext cx="381000" cy="3810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A85931D6-E6B4-6020-131E-11FE2D8A03C3}"/>
                </a:ext>
              </a:extLst>
            </p:cNvPr>
            <p:cNvSpPr/>
            <p:nvPr/>
          </p:nvSpPr>
          <p:spPr>
            <a:xfrm>
              <a:off x="9460468" y="4662349"/>
              <a:ext cx="381000" cy="381000"/>
            </a:xfrm>
            <a:prstGeom prst="rect">
              <a:avLst/>
            </a:prstGeom>
            <a:solidFill>
              <a:srgbClr val="4D8A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BDFE97A-F499-A84D-6C1C-9E7FA392E687}"/>
                </a:ext>
              </a:extLst>
            </p:cNvPr>
            <p:cNvSpPr/>
            <p:nvPr/>
          </p:nvSpPr>
          <p:spPr>
            <a:xfrm>
              <a:off x="9906744" y="4662349"/>
              <a:ext cx="381000" cy="381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13D779C1-EF09-8594-B1AA-828B918AEF57}"/>
              </a:ext>
            </a:extLst>
          </p:cNvPr>
          <p:cNvGrpSpPr/>
          <p:nvPr/>
        </p:nvGrpSpPr>
        <p:grpSpPr>
          <a:xfrm>
            <a:off x="8098688" y="3437017"/>
            <a:ext cx="3077854" cy="1256200"/>
            <a:chOff x="8102442" y="5291166"/>
            <a:chExt cx="3077854" cy="1256200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5468DA2-AD30-391C-EA0D-7D4D291A45A1}"/>
                </a:ext>
              </a:extLst>
            </p:cNvPr>
            <p:cNvSpPr txBox="1"/>
            <p:nvPr/>
          </p:nvSpPr>
          <p:spPr>
            <a:xfrm>
              <a:off x="8121640" y="5291166"/>
              <a:ext cx="30586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Want something faded?</a:t>
              </a:r>
              <a:endPara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1ED3410-BB65-4E4A-5F67-E31E56DEE41A}"/>
                </a:ext>
              </a:extLst>
            </p:cNvPr>
            <p:cNvSpPr txBox="1"/>
            <p:nvPr/>
          </p:nvSpPr>
          <p:spPr>
            <a:xfrm>
              <a:off x="8102442" y="5694838"/>
              <a:ext cx="1902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Transparency 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Wingdings" panose="05000000000000000000" pitchFamily="2" charset="2"/>
                </a:rPr>
                <a:t></a:t>
              </a:r>
              <a:endPara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EF405E6-B5C1-4308-849C-76CFAE6BB745}"/>
                </a:ext>
              </a:extLst>
            </p:cNvPr>
            <p:cNvSpPr/>
            <p:nvPr/>
          </p:nvSpPr>
          <p:spPr>
            <a:xfrm>
              <a:off x="10162520" y="5672166"/>
              <a:ext cx="381000" cy="3810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A3C0204-0CB1-BAEB-CA24-062FA430A6BE}"/>
                </a:ext>
              </a:extLst>
            </p:cNvPr>
            <p:cNvSpPr/>
            <p:nvPr/>
          </p:nvSpPr>
          <p:spPr>
            <a:xfrm>
              <a:off x="10599964" y="5672166"/>
              <a:ext cx="381000" cy="381000"/>
            </a:xfrm>
            <a:prstGeom prst="rect">
              <a:avLst/>
            </a:prstGeom>
            <a:solidFill>
              <a:srgbClr val="00B050">
                <a:alpha val="4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04A6990-7DA4-A80E-B64A-234AC97C248E}"/>
                </a:ext>
              </a:extLst>
            </p:cNvPr>
            <p:cNvSpPr txBox="1"/>
            <p:nvPr/>
          </p:nvSpPr>
          <p:spPr>
            <a:xfrm>
              <a:off x="8102442" y="6178034"/>
              <a:ext cx="19020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Grey it out 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  <a:sym typeface="Wingdings" panose="05000000000000000000" pitchFamily="2" charset="2"/>
                </a:rPr>
                <a:t></a:t>
              </a:r>
              <a:endPara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9B4F4568-5C94-43E7-CAF2-3BF04BC78AAF}"/>
                </a:ext>
              </a:extLst>
            </p:cNvPr>
            <p:cNvSpPr/>
            <p:nvPr/>
          </p:nvSpPr>
          <p:spPr>
            <a:xfrm>
              <a:off x="10162520" y="6155362"/>
              <a:ext cx="381000" cy="3810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89584220-A48A-CD07-3AEC-B274AE1715E6}"/>
                </a:ext>
              </a:extLst>
            </p:cNvPr>
            <p:cNvSpPr/>
            <p:nvPr/>
          </p:nvSpPr>
          <p:spPr>
            <a:xfrm>
              <a:off x="10599964" y="6155362"/>
              <a:ext cx="381000" cy="381000"/>
            </a:xfrm>
            <a:prstGeom prst="rect">
              <a:avLst/>
            </a:prstGeom>
            <a:solidFill>
              <a:srgbClr val="BCCC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itle 1">
            <a:extLst>
              <a:ext uri="{FF2B5EF4-FFF2-40B4-BE49-F238E27FC236}">
                <a16:creationId xmlns:a16="http://schemas.microsoft.com/office/drawing/2014/main" id="{4EA4DD54-9276-0759-7CDA-383B4E716101}"/>
              </a:ext>
            </a:extLst>
          </p:cNvPr>
          <p:cNvSpPr txBox="1">
            <a:spLocks/>
          </p:cNvSpPr>
          <p:nvPr/>
        </p:nvSpPr>
        <p:spPr>
          <a:xfrm>
            <a:off x="1168400" y="495300"/>
            <a:ext cx="405384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Good practice#2 – Color coding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67162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4="http://schemas.microsoft.com/office/drawing/2016/5/10/chartex" Requires="cx4">
          <p:graphicFrame>
            <p:nvGraphicFramePr>
              <p:cNvPr id="16" name="Content Placeholder 15">
                <a:extLst>
                  <a:ext uri="{FF2B5EF4-FFF2-40B4-BE49-F238E27FC236}">
                    <a16:creationId xmlns:a16="http://schemas.microsoft.com/office/drawing/2014/main" id="{5D2CE698-5870-1CEF-11B0-05A29C10F718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</p:nvPr>
            </p:nvGraphicFramePr>
            <p:xfrm>
              <a:off x="3211512" y="1266825"/>
              <a:ext cx="5768975" cy="432435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16" name="Content Placeholder 15">
                <a:extLst>
                  <a:ext uri="{FF2B5EF4-FFF2-40B4-BE49-F238E27FC236}">
                    <a16:creationId xmlns:a16="http://schemas.microsoft.com/office/drawing/2014/main" id="{5D2CE698-5870-1CEF-11B0-05A29C10F7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11512" y="1266825"/>
                <a:ext cx="5768975" cy="432435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itle 1">
            <a:extLst>
              <a:ext uri="{FF2B5EF4-FFF2-40B4-BE49-F238E27FC236}">
                <a16:creationId xmlns:a16="http://schemas.microsoft.com/office/drawing/2014/main" id="{5BCBD93B-26DD-A5BE-CF71-2939466639E4}"/>
              </a:ext>
            </a:extLst>
          </p:cNvPr>
          <p:cNvSpPr txBox="1">
            <a:spLocks/>
          </p:cNvSpPr>
          <p:nvPr/>
        </p:nvSpPr>
        <p:spPr>
          <a:xfrm>
            <a:off x="1168400" y="495300"/>
            <a:ext cx="405384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Good practice#2 – Color coding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59352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1="http://schemas.microsoft.com/office/drawing/2015/9/8/chartex" Requires="cx1">
          <p:graphicFrame>
            <p:nvGraphicFramePr>
              <p:cNvPr id="16" name="Content Placeholder 15">
                <a:extLst>
                  <a:ext uri="{FF2B5EF4-FFF2-40B4-BE49-F238E27FC236}">
                    <a16:creationId xmlns:a16="http://schemas.microsoft.com/office/drawing/2014/main" id="{5D2CE698-5870-1CEF-11B0-05A29C10F718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</p:nvPr>
            </p:nvGraphicFramePr>
            <p:xfrm>
              <a:off x="3211512" y="1266825"/>
              <a:ext cx="5768975" cy="432435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16" name="Content Placeholder 15">
                <a:extLst>
                  <a:ext uri="{FF2B5EF4-FFF2-40B4-BE49-F238E27FC236}">
                    <a16:creationId xmlns:a16="http://schemas.microsoft.com/office/drawing/2014/main" id="{5D2CE698-5870-1CEF-11B0-05A29C10F7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11512" y="1266825"/>
                <a:ext cx="5768975" cy="432435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1">
            <a:extLst>
              <a:ext uri="{FF2B5EF4-FFF2-40B4-BE49-F238E27FC236}">
                <a16:creationId xmlns:a16="http://schemas.microsoft.com/office/drawing/2014/main" id="{FC6C728E-9F2D-5F2B-18B1-38AA4ADF47F3}"/>
              </a:ext>
            </a:extLst>
          </p:cNvPr>
          <p:cNvSpPr txBox="1">
            <a:spLocks/>
          </p:cNvSpPr>
          <p:nvPr/>
        </p:nvSpPr>
        <p:spPr>
          <a:xfrm>
            <a:off x="1168400" y="495300"/>
            <a:ext cx="405384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Good practice#2 – Color coding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5F47C3-3D6C-5118-D384-5639923B83D7}"/>
              </a:ext>
            </a:extLst>
          </p:cNvPr>
          <p:cNvSpPr txBox="1"/>
          <p:nvPr/>
        </p:nvSpPr>
        <p:spPr>
          <a:xfrm>
            <a:off x="-1829" y="-468688"/>
            <a:ext cx="515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Color code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the increase and decrease on this chart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0320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627536BD-5E70-BF41-1611-A965AAA35BBF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812800" y="1234758"/>
          <a:ext cx="10744200" cy="4670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188BC95-F5AB-607E-EE6F-6C72D1EB90D6}"/>
              </a:ext>
            </a:extLst>
          </p:cNvPr>
          <p:cNvSpPr txBox="1">
            <a:spLocks/>
          </p:cNvSpPr>
          <p:nvPr/>
        </p:nvSpPr>
        <p:spPr>
          <a:xfrm>
            <a:off x="1168400" y="495300"/>
            <a:ext cx="405384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Good practice #3 – Visual Sorting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88643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627536BD-5E70-BF41-1611-A965AAA35BBF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1026160" y="1305878"/>
          <a:ext cx="10744200" cy="4670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8C4F283-AFDF-0552-3CA4-2F43070AF8B8}"/>
              </a:ext>
            </a:extLst>
          </p:cNvPr>
          <p:cNvSpPr txBox="1">
            <a:spLocks/>
          </p:cNvSpPr>
          <p:nvPr/>
        </p:nvSpPr>
        <p:spPr>
          <a:xfrm>
            <a:off x="1168400" y="495300"/>
            <a:ext cx="405384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Good practice #3 – Visual Sorting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E54091-7149-65F3-4B55-459DDA517858}"/>
              </a:ext>
            </a:extLst>
          </p:cNvPr>
          <p:cNvSpPr txBox="1"/>
          <p:nvPr/>
        </p:nvSpPr>
        <p:spPr>
          <a:xfrm>
            <a:off x="-1829" y="-468688"/>
            <a:ext cx="5696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Sort items largest to smallest with the Edit Data function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7429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627536BD-5E70-BF41-1611-A965AAA35BB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23900" y="1417320"/>
          <a:ext cx="10744200" cy="4671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883320E-2885-3FAB-76BD-D1AA75E0A597}"/>
              </a:ext>
            </a:extLst>
          </p:cNvPr>
          <p:cNvSpPr txBox="1">
            <a:spLocks/>
          </p:cNvSpPr>
          <p:nvPr/>
        </p:nvSpPr>
        <p:spPr>
          <a:xfrm>
            <a:off x="1168400" y="495300"/>
            <a:ext cx="405384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Good practice #4 – Editing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95627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627536BD-5E70-BF41-1611-A965AAA35BBF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1026160" y="1305878"/>
          <a:ext cx="10744200" cy="4670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78A68992-9653-4C7D-098D-24881693D555}"/>
              </a:ext>
            </a:extLst>
          </p:cNvPr>
          <p:cNvSpPr txBox="1">
            <a:spLocks/>
          </p:cNvSpPr>
          <p:nvPr/>
        </p:nvSpPr>
        <p:spPr>
          <a:xfrm>
            <a:off x="1320800" y="647700"/>
            <a:ext cx="405384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Good practice #4 – Editing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D29D64-735D-E629-23E9-762B03BB6A04}"/>
              </a:ext>
            </a:extLst>
          </p:cNvPr>
          <p:cNvSpPr txBox="1"/>
          <p:nvPr/>
        </p:nvSpPr>
        <p:spPr>
          <a:xfrm>
            <a:off x="-1829" y="-1252459"/>
            <a:ext cx="3726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Color code the 3 largest categories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EAE2B0-CD98-2C39-C992-3A18A42D5F4E}"/>
              </a:ext>
            </a:extLst>
          </p:cNvPr>
          <p:cNvSpPr txBox="1"/>
          <p:nvPr/>
        </p:nvSpPr>
        <p:spPr>
          <a:xfrm>
            <a:off x="0" y="-883127"/>
            <a:ext cx="4066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Add data labels and make them bigger 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7F5A62-E113-B3B2-CA89-37E17C74269F}"/>
              </a:ext>
            </a:extLst>
          </p:cNvPr>
          <p:cNvSpPr txBox="1"/>
          <p:nvPr/>
        </p:nvSpPr>
        <p:spPr>
          <a:xfrm>
            <a:off x="0" y="-513795"/>
            <a:ext cx="4622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Give the Horizontal and Vertical axis a line fill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500878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" id="{A7323A52-B4B2-49ED-ABAE-57F443AF1E79}" vid="{EE1B6688-00BC-4E9B-A0CC-6F00C3043A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</TotalTime>
  <Words>156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Good Looking 1</vt:lpstr>
      <vt:lpstr>Good practice#1 - Text orientation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 practice#1 - Text orientation</dc:title>
  <dc:creator>Andrew P</dc:creator>
  <cp:lastModifiedBy>Andrew P</cp:lastModifiedBy>
  <cp:revision>1</cp:revision>
  <dcterms:created xsi:type="dcterms:W3CDTF">2022-08-02T07:11:43Z</dcterms:created>
  <dcterms:modified xsi:type="dcterms:W3CDTF">2022-08-02T07:14:40Z</dcterms:modified>
</cp:coreProperties>
</file>